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103"/>
  </p:notesMasterIdLst>
  <p:handoutMasterIdLst>
    <p:handoutMasterId r:id="rId104"/>
  </p:handoutMasterIdLst>
  <p:sldIdLst>
    <p:sldId id="599" r:id="rId6"/>
    <p:sldId id="712" r:id="rId7"/>
    <p:sldId id="536" r:id="rId8"/>
    <p:sldId id="902" r:id="rId9"/>
    <p:sldId id="907" r:id="rId10"/>
    <p:sldId id="714" r:id="rId11"/>
    <p:sldId id="794" r:id="rId12"/>
    <p:sldId id="908" r:id="rId13"/>
    <p:sldId id="909" r:id="rId14"/>
    <p:sldId id="718" r:id="rId15"/>
    <p:sldId id="1172" r:id="rId16"/>
    <p:sldId id="1173" r:id="rId17"/>
    <p:sldId id="1000" r:id="rId18"/>
    <p:sldId id="724" r:id="rId19"/>
    <p:sldId id="1117" r:id="rId20"/>
    <p:sldId id="1174" r:id="rId21"/>
    <p:sldId id="1001" r:id="rId22"/>
    <p:sldId id="1119" r:id="rId23"/>
    <p:sldId id="651" r:id="rId24"/>
    <p:sldId id="653" r:id="rId25"/>
    <p:sldId id="1175" r:id="rId26"/>
    <p:sldId id="1176" r:id="rId27"/>
    <p:sldId id="1122" r:id="rId28"/>
    <p:sldId id="1123" r:id="rId29"/>
    <p:sldId id="626" r:id="rId30"/>
    <p:sldId id="652" r:id="rId31"/>
    <p:sldId id="654" r:id="rId32"/>
    <p:sldId id="655" r:id="rId33"/>
    <p:sldId id="1178" r:id="rId34"/>
    <p:sldId id="1126" r:id="rId35"/>
    <p:sldId id="1127" r:id="rId36"/>
    <p:sldId id="657" r:id="rId37"/>
    <p:sldId id="1179" r:id="rId38"/>
    <p:sldId id="1180" r:id="rId39"/>
    <p:sldId id="1131" r:id="rId40"/>
    <p:sldId id="659" r:id="rId41"/>
    <p:sldId id="1181" r:id="rId42"/>
    <p:sldId id="1182" r:id="rId43"/>
    <p:sldId id="1183" r:id="rId44"/>
    <p:sldId id="660" r:id="rId45"/>
    <p:sldId id="1189" r:id="rId46"/>
    <p:sldId id="1186" r:id="rId47"/>
    <p:sldId id="1190" r:id="rId48"/>
    <p:sldId id="661" r:id="rId49"/>
    <p:sldId id="662" r:id="rId50"/>
    <p:sldId id="1191" r:id="rId51"/>
    <p:sldId id="1192" r:id="rId52"/>
    <p:sldId id="1193" r:id="rId53"/>
    <p:sldId id="636" r:id="rId54"/>
    <p:sldId id="665" r:id="rId55"/>
    <p:sldId id="667" r:id="rId56"/>
    <p:sldId id="1194" r:id="rId57"/>
    <p:sldId id="1195" r:id="rId58"/>
    <p:sldId id="1196" r:id="rId59"/>
    <p:sldId id="363" r:id="rId60"/>
    <p:sldId id="364" r:id="rId61"/>
    <p:sldId id="365" r:id="rId62"/>
    <p:sldId id="393" r:id="rId63"/>
    <p:sldId id="1197" r:id="rId64"/>
    <p:sldId id="1198" r:id="rId65"/>
    <p:sldId id="1199" r:id="rId66"/>
    <p:sldId id="366" r:id="rId67"/>
    <p:sldId id="367" r:id="rId68"/>
    <p:sldId id="368" r:id="rId69"/>
    <p:sldId id="369" r:id="rId70"/>
    <p:sldId id="1200" r:id="rId71"/>
    <p:sldId id="1201" r:id="rId72"/>
    <p:sldId id="1202" r:id="rId73"/>
    <p:sldId id="371" r:id="rId74"/>
    <p:sldId id="372" r:id="rId75"/>
    <p:sldId id="373" r:id="rId76"/>
    <p:sldId id="374" r:id="rId77"/>
    <p:sldId id="375" r:id="rId78"/>
    <p:sldId id="376" r:id="rId79"/>
    <p:sldId id="1203" r:id="rId80"/>
    <p:sldId id="1204" r:id="rId81"/>
    <p:sldId id="1205" r:id="rId82"/>
    <p:sldId id="380" r:id="rId83"/>
    <p:sldId id="382" r:id="rId84"/>
    <p:sldId id="1206" r:id="rId85"/>
    <p:sldId id="1207" r:id="rId86"/>
    <p:sldId id="1208" r:id="rId87"/>
    <p:sldId id="1209" r:id="rId88"/>
    <p:sldId id="1210" r:id="rId89"/>
    <p:sldId id="1211" r:id="rId90"/>
    <p:sldId id="1212" r:id="rId91"/>
    <p:sldId id="1213" r:id="rId92"/>
    <p:sldId id="1214" r:id="rId93"/>
    <p:sldId id="1215" r:id="rId94"/>
    <p:sldId id="1216" r:id="rId95"/>
    <p:sldId id="1217" r:id="rId96"/>
    <p:sldId id="388" r:id="rId97"/>
    <p:sldId id="389" r:id="rId98"/>
    <p:sldId id="390" r:id="rId99"/>
    <p:sldId id="1218" r:id="rId100"/>
    <p:sldId id="663" r:id="rId101"/>
    <p:sldId id="624" r:id="rId102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595959"/>
    <a:srgbClr val="B3B3B3"/>
    <a:srgbClr val="FF5F49"/>
    <a:srgbClr val="B3D9FF"/>
    <a:srgbClr val="79AFFF"/>
    <a:srgbClr val="EBF5FF"/>
    <a:srgbClr val="EBD9FF"/>
    <a:srgbClr val="FBD5D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6" autoAdjust="0"/>
    <p:restoredTop sz="94368"/>
  </p:normalViewPr>
  <p:slideViewPr>
    <p:cSldViewPr>
      <p:cViewPr>
        <p:scale>
          <a:sx n="126" d="100"/>
          <a:sy n="126" d="100"/>
        </p:scale>
        <p:origin x="69" y="324"/>
      </p:cViewPr>
      <p:guideLst>
        <p:guide orient="horz" pos="1596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38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8" Type="http://schemas.openxmlformats.org/officeDocument/2006/relationships/commentAuthors" Target="commentAuthors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notesMaster" Target="notesMasters/notesMaster1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2_MySQL&#23454;&#25112;&#25805;&#20316;_goods&#34920;&#26597;&#35810;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3_MySQL&#23454;&#25112;&#25805;&#20316;_&#34920;&#30340;&#20248;&#21270;&#27493;&#39588;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4_MySQL&#23454;&#25112;&#25805;&#20316;_&#34920;&#30340;&#20248;&#21270;&#23454;&#29616;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5_&#22806;&#38190;&#30340;&#20351;&#29992;.mp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6_&#35270;&#22270;&#30340;&#27010;&#24565;.mp4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7_&#35270;&#22270;&#30340;&#20351;&#29992;.mp4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8_&#20107;&#21153;&#30340;&#27010;&#24565;&#21450;&#29305;&#28857;.mp4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_&#20107;&#21153;&#30340;&#20351;&#29992;&#21450;ACID&#29305;&#24615;&#30340;&#39564;&#35777;.mp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0_&#32034;&#24341;.mp4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1_&#25968;&#25454;&#24211;&#35774;&#35745;&#20043;&#19977;&#33539;&#24335;01.mp4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1_MySQL&#23454;&#25112;&#25805;&#20316;_&#25968;&#25454;&#20934;&#22791;.mp4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2_&#25968;&#25454;&#24211;&#35774;&#35745;&#20043;&#19977;&#33539;&#24335;02.mp4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8%A6%81%E6%B1%82/3598753" TargetMode="External"/><Relationship Id="rId1" Type="http://schemas.openxmlformats.org/officeDocument/2006/relationships/hyperlink" Target="https://baike.baidu.com/item/%E6%95%B0%E6%8D%AE%E5%BA%93" TargetMode="Externa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3_E-R&#27169;&#22411;&#21450;&#34920;&#38388;&#20851;&#31995;.mp4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4_Python&#36830;&#25509;MySQL&#25968;&#25454;&#24211;.mp4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5_Python&#36830;&#25509;MySQL&#25968;&#25454;&#24211;_&#26597;&#35810;&#25805;&#20316;.mp4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6_Python&#36830;&#25509;MySQL&#25968;&#25454;&#24211;_&#22686;&#21024;&#25913;&#25805;&#20316;.mp4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7_SQL&#35821;&#21477;&#21442;&#25968;&#21270;.mp4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103440" y="2211866"/>
            <a:ext cx="48926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GB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高级课程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day13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11560" y="-4209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查询操作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2072620"/>
            <a:ext cx="676875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聚合函数、分组、排序、连表查询、子查询在一条</a:t>
            </a:r>
            <a:r>
              <a:rPr lang="en-US" altLang="zh-CN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语句中怎么使用？</a:t>
            </a:r>
            <a:endParaRPr lang="en-US" altLang="zh-CN" sz="4000" b="1" cap="none" spc="0" dirty="0"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192367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57175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查询每种类型中最贵的商品信息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747868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了解为什么对数据表进行优化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3608" y="2067694"/>
            <a:ext cx="69127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为什么要对数据表进行优化？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283718"/>
            <a:ext cx="6728356" cy="78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由于只存在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商品信息一张表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其中既有商品信息又有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分类名称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品牌名称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。当把某个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商品信息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删除后，本不应该删除的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独立于商品信息的分类和品牌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等信息结果也随着删除商品信息而删除，那么此时存在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删除异常。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688148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为什么要对数据表进行优化？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数据表的优化操作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927404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了解模糊查询的用法和使用场景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数据表的优化操作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数据表优化的基本步骤有哪些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实战操作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优化步骤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848" y="1590796"/>
            <a:ext cx="5331558" cy="3119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841375" y="1779662"/>
            <a:ext cx="21419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创建商品种类表</a:t>
            </a: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同步数据到商品种类表中</a:t>
            </a: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更新商品信息表数据</a:t>
            </a: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kumimoji="1"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修改商品信息表表结构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275856" y="1419898"/>
            <a:ext cx="4319588" cy="26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MySQL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查询、优化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实战操作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28650" y="1123495"/>
            <a:ext cx="387464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数据表优化基本步骤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93074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将查询的数据直接插入表中</a:t>
            </a:r>
            <a:endParaRPr kumimoji="1" lang="zh-CN" altLang="en-US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2209116"/>
            <a:ext cx="4629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insert into 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 (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字段名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 将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语句的结果集插入到一个表中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1375" y="294625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连表更新</a:t>
            </a:r>
            <a:endParaRPr kumimoji="1" lang="zh-CN" altLang="en-US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1375" y="3254860"/>
            <a:ext cx="3288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连接条件 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某表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4113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通过刚才的学习 独立完成 商品品牌 的优化</a:t>
            </a:r>
            <a:endParaRPr kumimoji="1"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160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创建商品品牌表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同步数据到商品品牌表中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更新商品信息表数据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修改商品信息表表结构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563888" y="1779506"/>
            <a:ext cx="431958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外键的使用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388795" cy="889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知道什么是外键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掌握如何创建和删除外键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为什么使用外键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外键的使用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0752" y="772377"/>
            <a:ext cx="3514725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什么是外键？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704" y="1131590"/>
            <a:ext cx="4804619" cy="3744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外键的使用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为什么使用外键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2244323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外键有一个很重要的作用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防止无效信息的插入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7195" y="3003798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关键字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foreign key,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 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数据库引擎 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外键本身也是一种约束 和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等约束一样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外键的使用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2347608"/>
            <a:ext cx="4572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goods(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primary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auto_increment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name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varchar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71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’’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price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decimal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cate_id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brand_id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is_show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is_saleoff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rgbClr val="F587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foreign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cate_id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goods_cates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	foreign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brand_id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goods_brands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050" dirty="0">
                <a:solidFill>
                  <a:srgbClr val="8959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); </a:t>
            </a:r>
            <a:b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1923035"/>
            <a:ext cx="2069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创建数据表的同时直接创建外键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怎么使用外键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外键的使用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1932110"/>
            <a:ext cx="61766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需要先获取外键约束名称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该名称系统会自动生成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可以通过查看表创建语句来获取名称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 create table goods;</a:t>
            </a:r>
            <a:endParaRPr lang="en-GB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获取名称之后就可以根据名称来删除外键约束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 table goods drop foreign key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外键名称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1375" y="3828786"/>
            <a:ext cx="7127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使用到外键约束会极大的降低表更新的效率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所以在追求读写效率优先的场景下一般很少使用外键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怎么删除外键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39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视图的概念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视图的使用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2338" y="915566"/>
            <a:ext cx="3734227" cy="4336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强化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查询语句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理解表结构的优化和分表的过程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掌握外键的使用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了解视图的作用和使用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理解事务的作用和特点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了解索引概念和使用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了解数据库设计三范式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以及增删改查操作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670650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了解视图的概念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什么是视图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2053" y="1846519"/>
            <a:ext cx="34163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视图就是一个能够把复杂</a:t>
            </a:r>
            <a:r>
              <a:rPr lang="en-GB" altLang="zh-CN" sz="1050" dirty="0"/>
              <a:t>SQL</a:t>
            </a:r>
            <a:r>
              <a:rPr lang="zh-CN" altLang="en-US" sz="1050" dirty="0"/>
              <a:t>语句的功能封装起来的一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个虚表。所以我们在创建视图的时候，主要的工作就落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在创建这条</a:t>
            </a:r>
            <a:r>
              <a:rPr lang="en-GB" altLang="zh-CN" sz="1050" dirty="0"/>
              <a:t>SQL</a:t>
            </a:r>
            <a:r>
              <a:rPr lang="zh-CN" altLang="en-US" sz="1050" dirty="0"/>
              <a:t>查询语句上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053" y="2575772"/>
            <a:ext cx="34163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视图是对若干张基本表的引用，一张虚表，不存储具体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的数据（基本表数据发生了改变，视图也会跟着改变）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9952" y="1334839"/>
            <a:ext cx="4752629" cy="30414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2197" y="3308074"/>
            <a:ext cx="3316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视图的好处</a:t>
            </a:r>
            <a:r>
              <a:rPr lang="en-US" altLang="zh-CN" sz="1050" dirty="0"/>
              <a:t>:</a:t>
            </a:r>
            <a:r>
              <a:rPr lang="zh-CN" altLang="en-US" sz="1050" dirty="0"/>
              <a:t>方便操作，特别是查询操作，减少复杂的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050" dirty="0"/>
              <a:t>SQL</a:t>
            </a:r>
            <a:r>
              <a:rPr lang="zh-CN" altLang="en-US" sz="1050" dirty="0"/>
              <a:t>语句，增强可读性，复用性；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650" y="108116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什么是视图？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39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视图的概念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视图的使用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388795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知道怎么创建和删除视图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视图的使用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2067694"/>
            <a:ext cx="66184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如何创建视图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视图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5576" y="837633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89" y="1557817"/>
            <a:ext cx="2678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定义视图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view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视图名称 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select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89" y="2041314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查看视图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 tables;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89" y="2502979"/>
            <a:ext cx="2210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使用视图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* from </a:t>
            </a:r>
            <a:r>
              <a:rPr lang="en-GB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v_goods_info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89" y="2960530"/>
            <a:ext cx="160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删除视图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view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视图名称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589" y="3554951"/>
            <a:ext cx="6529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视图封装了对多张基本表的复杂操作，简化用户操作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只是一个虚表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并不存储任何基本表的表数据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当用户使用视图的时候 视图会从基本表中取出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通过视图可以对用户展示指定字段从而屏蔽其他字段数据，更加安全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39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事务的概念和特点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事务的使用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670650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了解事务的概念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事务的概念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什么是事务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707904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5134" y="2211710"/>
            <a:ext cx="5634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用户和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用户是银行的储户，现在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要给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元，那么需要做以下几件事：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检查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的账户余额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账户中扣除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账户中增加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5134" y="17174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134" y="3441061"/>
            <a:ext cx="657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账户扣了钱之后，系统出故障了呢？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白白损失了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也没有收到本该属于他的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5134" y="3952741"/>
            <a:ext cx="8304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以上的案例中，隐藏着一个前提条件：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扣钱和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加钱，要么同时成功，要么同时失败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事务的需求就在于此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r>
              <a:rPr lang="en-GB" altLang="zh-CN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r>
              <a:rPr lang="zh-CN" altLang="en-GB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是指作为一个基本工作单元执行的一系列</a:t>
            </a:r>
            <a:r>
              <a:rPr lang="en-GB" altLang="zh-CN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语句的操作，要么完全地执行，要么完全地都不执行。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650" y="103947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什么是事务？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39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事务的概念和特点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事务的使用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850186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知道怎么使用事务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事务的使用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如何使用事务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28650" y="870846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事务的使用</a:t>
            </a:r>
            <a:endParaRPr lang="en-GB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9953" y="1495441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怎么使用事务？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5320" y="2031101"/>
            <a:ext cx="482856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开启事务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开启事务后执行修改命令，变更会维护到本地缓存中，而不维护到物理表中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begin;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transaction; </a:t>
            </a:r>
            <a:br>
              <a:rPr lang="en-GB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GB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提交事务</a:t>
            </a:r>
            <a:endParaRPr lang="en-US" altLang="zh-CN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将缓存中的数据变更维护到物理表中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commit;</a:t>
            </a:r>
            <a:endParaRPr lang="en-GB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回滚事务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放弃缓存中变更的数据 表示事务执行失败 应该回到开始事务前的状态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rollback;</a:t>
            </a:r>
            <a:endParaRPr kumimoji="1" lang="zh-CN" altLang="en-US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事务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28650" y="732290"/>
            <a:ext cx="3514725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事务四大特性</a:t>
            </a:r>
            <a:r>
              <a:rPr lang="en-GB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ACID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2363" y="1356109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原子性（</a:t>
            </a:r>
            <a:r>
              <a:rPr lang="en-GB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atomicity</a:t>
            </a:r>
            <a:r>
              <a:rPr lang="zh-CN" altLang="en-GB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一个事务必须被视为一个不可分割的最小工作单元，整个事务中的所有操作要么全部提交成功，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要么全部失败回滚，对于一个事务来说，不可能只执行其中的一部分操作，这就是事务的原子性</a:t>
            </a:r>
            <a:endParaRPr lang="zh-CN" altLang="en-GB" sz="1200" b="1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363" y="2002440"/>
            <a:ext cx="664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一致性（</a:t>
            </a:r>
            <a:r>
              <a:rPr lang="en-GB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</a:t>
            </a:r>
            <a:r>
              <a:rPr lang="zh-CN" altLang="en-GB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数据库总是从一个一致性的状态转换到另一个一致性的状态。（在前面的例子中，一致性确保了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即使在执行第三、四条语句之间时系统崩溃，支票账户中也不会损失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元，因为事务最终没有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提交，所以事务中所做的修改也不会保存到数据库中。）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2363" y="2859782"/>
            <a:ext cx="52629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隔离性（</a:t>
            </a:r>
            <a:r>
              <a:rPr lang="en-GB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isolation</a:t>
            </a:r>
            <a:r>
              <a:rPr lang="zh-CN" altLang="en-GB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通常来说，一个事务所做的修改在最终提交以前，对其他事务是不可见的。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（在前面的例子中，当执行完第三条语句、第四条语句还未开始时，此时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有另外的一个账户汇总程序开始运行，则其看到支票帐户的余额并没有被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减去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元。）</a:t>
            </a:r>
            <a:endParaRPr lang="zh-CN" altLang="en-US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363" y="3918449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持久性（</a:t>
            </a:r>
            <a:r>
              <a:rPr lang="en-GB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durability</a:t>
            </a:r>
            <a:r>
              <a:rPr lang="zh-CN" altLang="en-GB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GB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一旦事务提交，则其所做的修改会永久保存到数据库。（此时即使系统崩溃，修改的数据也不会丢失。）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563888" y="1779506"/>
            <a:ext cx="431958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索引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388795" cy="889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知道什么是索引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掌握如何创建和删除索引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为什么使用索引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外键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索引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024" y="915566"/>
            <a:ext cx="3539454" cy="36559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841375" y="1805151"/>
            <a:ext cx="4339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如何在一个图书馆中找到一本书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图书馆管理系统，大家要找书籍先在系统上查找到书籍所在的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房屋编号和货架编号，然后就可以直接大摇大摆的去取书了。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我们把这种能够帮助我们快速查询数据的线索就称之为索引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如果数据库本身是一个字典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那么索引就是这个字典的目录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7451" y="3507854"/>
            <a:ext cx="44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索引的本质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索引是一种特殊的文件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InnoDB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数据表上的索引是表空间的一个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，它们包含着对数据表里所有记录的位置信息。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650" y="103407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什么是索引？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388795" cy="889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复习并掌握建库建表语句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复习并掌握插入数据语句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索引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592" y="1967882"/>
            <a:ext cx="425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查看表中已有索引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 index from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创建索引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表名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索引名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（字段名，</a:t>
            </a:r>
            <a:r>
              <a:rPr lang="is-I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index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索引名称 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120359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如何使用索引？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索引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665" y="1560016"/>
            <a:ext cx="4256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查看表中已有索引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 index from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创建索引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表名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索引名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（字段名，</a:t>
            </a:r>
            <a:r>
              <a:rPr lang="is-I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 index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索引名称 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表名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1665" y="3291830"/>
            <a:ext cx="6032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加快数据的查询速度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创建索引会浪费时间和占用磁盘空间，并且随着数据量的增加所耗费的时间会越来越多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使用原则：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经常发生数据更新的表避免使用过多的索引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数据量小的表没有必要使用索引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数据量较大同时不会频发发生数据更改的表可以使用索引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650" y="1021407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索引的注意事项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76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第一、二范式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模型及表间关系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850186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了解什么是三范式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第一、二范式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什么是三范式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2447925"/>
            <a:ext cx="2349500" cy="5794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3651250"/>
            <a:ext cx="3360737" cy="558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851275" y="2411413"/>
            <a:ext cx="4033838" cy="117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这种表结构设计就没有达到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要符合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我们只需把字段拆分，即：把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contact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字段拆分成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 、tel、addr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等字段。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200" dirty="0">
              <a:solidFill>
                <a:srgbClr val="595959"/>
              </a:solidFill>
              <a:ea typeface="黑体" panose="02010609060101010101" charset="-122"/>
            </a:endParaRPr>
          </a:p>
        </p:txBody>
      </p:sp>
      <p:sp>
        <p:nvSpPr>
          <p:cNvPr id="12293" name="TextBox 7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一范式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827088" y="1635125"/>
            <a:ext cx="59490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强调的是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字段的原子性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，即一个字段不能够再分成其他几个字段。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827088" y="1635125"/>
            <a:ext cx="4224337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第二范式（</a:t>
            </a:r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 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NF的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基础上</a:t>
            </a:r>
            <a:r>
              <a:rPr lang="zh-CN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另外包含两部分内容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一是表必须有一个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二是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非主键字段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依赖于主键，而不能只依赖于主键的一部分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1280810"/>
            <a:ext cx="5938838" cy="6127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0" name="文本框 4"/>
          <p:cNvSpPr txBox="1">
            <a:spLocks noChangeArrowheads="1"/>
          </p:cNvSpPr>
          <p:nvPr/>
        </p:nvSpPr>
        <p:spPr bwMode="auto">
          <a:xfrm>
            <a:off x="932381" y="1977880"/>
            <a:ext cx="2271199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OrderDetail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表的主键是什么？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73125" y="679449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458566"/>
            <a:ext cx="5938838" cy="10795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82873" y="2037576"/>
            <a:ext cx="34163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主键的定义：能够确定唯一一行记录的特殊字段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381" y="3884312"/>
            <a:ext cx="210198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table test </a:t>
            </a:r>
            <a:b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 </a:t>
            </a:r>
            <a:b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 varchar(19), </a:t>
            </a:r>
            <a:b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 int, </a:t>
            </a:r>
            <a:b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   primary key (</a:t>
            </a:r>
            <a:r>
              <a:rPr kumimoji="1"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name,id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 </a:t>
            </a:r>
            <a:b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 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3125" y="3653480"/>
            <a:ext cx="21852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主键可以由多个字段共同组成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200" dirty="0">
              <a:solidFill>
                <a:srgbClr val="595959"/>
              </a:solidFill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3" grpId="0"/>
      <p:bldP spid="4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397992"/>
            <a:ext cx="5938838" cy="6127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147814"/>
            <a:ext cx="3981450" cy="14509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4" name="文本框 4"/>
          <p:cNvSpPr txBox="1">
            <a:spLocks noChangeArrowheads="1"/>
          </p:cNvSpPr>
          <p:nvPr/>
        </p:nvSpPr>
        <p:spPr bwMode="auto">
          <a:xfrm>
            <a:off x="841375" y="2211710"/>
            <a:ext cx="7357976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主键由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OrderID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ProductID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共同组成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 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UnitPrice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ProductName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这里两个字段 与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ProductID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的从属关系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强于他们同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OrderID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的从属关系  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841375" y="843558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76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第一、二范式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模型及表间关系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数据准备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4248" y="1995686"/>
            <a:ext cx="64681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如何创库创表并插入数据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485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850186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了解什么是三范式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什么是三范式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6" name="TextBox 4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三范式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>
            <a:spLocks noChangeArrowheads="1"/>
          </p:cNvSpPr>
          <p:nvPr/>
        </p:nvSpPr>
        <p:spPr bwMode="auto">
          <a:xfrm>
            <a:off x="827088" y="1635125"/>
            <a:ext cx="5942652" cy="144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非主键字段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直接依赖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于主键，不能存在传递依赖。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即不能存在：非主键字段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依赖于非主键字段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非主键字段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依赖于主键的情况。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0" name="文本框 4"/>
          <p:cNvSpPr txBox="1">
            <a:spLocks noChangeArrowheads="1"/>
          </p:cNvSpPr>
          <p:nvPr/>
        </p:nvSpPr>
        <p:spPr bwMode="auto">
          <a:xfrm>
            <a:off x="841375" y="2611438"/>
            <a:ext cx="7259638" cy="14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OrderDate，CustomerID，CustomerName，CustomerAddr，CustomerCity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非主键字段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完全依赖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于主键（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OrderID），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所以符合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不过问题是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CustomerName，CustomerAddr，CustomerCity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直接依赖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的是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CustomerID（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非主键列），而不是直接依赖于主键，它是通过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传递才依赖于主键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，所以不符合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1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851025"/>
            <a:ext cx="7237413" cy="6207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三范式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9588"/>
            <a:ext cx="4752975" cy="15176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文本框 3"/>
          <p:cNvSpPr txBox="1">
            <a:spLocks noChangeArrowheads="1"/>
          </p:cNvSpPr>
          <p:nvPr/>
        </p:nvSpPr>
        <p:spPr bwMode="auto">
          <a:xfrm>
            <a:off x="885825" y="3508375"/>
            <a:ext cx="7404100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表拆分为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Order】（OrderID，OrderDate，CustomerID）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Customer】（CustomerID，CustomerName，CustomerAddr，CustomerCity）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从而达到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三范式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27088" y="2987675"/>
            <a:ext cx="6404638" cy="172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65430" indent="-2654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强调的是列的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，即列不能够再分成其他几列。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另外包含两部分内容，一是表必须有一个主键；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二是非主键字段 必须完全依赖于主键，而不能只依赖于主键的一部分。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NF）: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另外非主键列必须直接依赖于主键，不能存在传递依赖。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即不能存在：非主键列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依赖于非主键列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非主键列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依赖于主键的情况。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200" dirty="0">
              <a:solidFill>
                <a:srgbClr val="595959"/>
              </a:solidFill>
              <a:ea typeface="黑体" panose="02010609060101010101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27088" y="2733675"/>
            <a:ext cx="683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三范式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TextBox 7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827088" y="1635125"/>
            <a:ext cx="7879080" cy="117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范式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设计关系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数据库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时，遵从不同的规范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要求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，设计出合理的关系型数据库，这些不同的规范要求被称为不同的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各种范式呈递次规范，越高的范式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数据库冗余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越小。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2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176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数据库设计三范式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第一、二范式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模型及表间关系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963999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了解什么是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0906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 E-R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模型及表间关系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文本框 2"/>
          <p:cNvSpPr txBox="1">
            <a:spLocks noChangeArrowheads="1"/>
          </p:cNvSpPr>
          <p:nvPr/>
        </p:nvSpPr>
        <p:spPr bwMode="auto">
          <a:xfrm>
            <a:off x="871538" y="1708150"/>
            <a:ext cx="6508750" cy="11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对于大型公司开发项目，我们需要根据产品经理的设计，先使用建模工具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designer，db desinger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等这些软件来画出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然后根据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三范式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设计数据库表结构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7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932113"/>
            <a:ext cx="2592388" cy="17494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模型的使用场景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创建数据库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jing_dong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459" y="2913452"/>
            <a:ext cx="8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7822" y="331223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创建数据表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goods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，并添加数据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2"/>
          <p:cNvSpPr txBox="1">
            <a:spLocks noChangeArrowheads="1"/>
          </p:cNvSpPr>
          <p:nvPr/>
        </p:nvSpPr>
        <p:spPr bwMode="auto">
          <a:xfrm>
            <a:off x="855663" y="1665288"/>
            <a:ext cx="32079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模型即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关系模型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模型就是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描述数据库存储数据的结构模型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05500" y="1116013"/>
            <a:ext cx="863600" cy="315912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endParaRPr kumimoji="1"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19788" y="2493963"/>
            <a:ext cx="865187" cy="458787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13438" y="4151313"/>
            <a:ext cx="863600" cy="315912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1"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280150" y="3216275"/>
            <a:ext cx="144463" cy="560388"/>
          </a:xfrm>
          <a:prstGeom prst="downArrow">
            <a:avLst/>
          </a:prstGeom>
          <a:solidFill>
            <a:schemeClr val="accent3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6175" y="1455738"/>
            <a:ext cx="26352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4588" y="2266950"/>
            <a:ext cx="26828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81725" y="2943225"/>
            <a:ext cx="3111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9350" y="3832225"/>
            <a:ext cx="26828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52950" y="1065213"/>
            <a:ext cx="874713" cy="4175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班级号</a:t>
            </a:r>
            <a:endParaRPr kumimoji="1" lang="zh-CN" altLang="en-US" sz="1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67175" y="2536825"/>
            <a:ext cx="842963" cy="373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学生名</a:t>
            </a:r>
            <a:endParaRPr kumimoji="1"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286625" y="4102100"/>
            <a:ext cx="804863" cy="414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课程名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连接符 21"/>
          <p:cNvCxnSpPr>
            <a:stCxn id="16" idx="6"/>
            <a:endCxn id="4" idx="1"/>
          </p:cNvCxnSpPr>
          <p:nvPr/>
        </p:nvCxnSpPr>
        <p:spPr>
          <a:xfrm>
            <a:off x="5427663" y="1273175"/>
            <a:ext cx="477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4" idx="3"/>
            <a:endCxn id="34" idx="2"/>
          </p:cNvCxnSpPr>
          <p:nvPr/>
        </p:nvCxnSpPr>
        <p:spPr>
          <a:xfrm>
            <a:off x="6769100" y="1273175"/>
            <a:ext cx="44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42" idx="6"/>
            <a:endCxn id="8" idx="1"/>
          </p:cNvCxnSpPr>
          <p:nvPr/>
        </p:nvCxnSpPr>
        <p:spPr>
          <a:xfrm>
            <a:off x="4910138" y="2181225"/>
            <a:ext cx="1009650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>
            <a:stCxn id="18" idx="6"/>
            <a:endCxn id="8" idx="1"/>
          </p:cNvCxnSpPr>
          <p:nvPr/>
        </p:nvCxnSpPr>
        <p:spPr>
          <a:xfrm flipV="1">
            <a:off x="4910138" y="2724150"/>
            <a:ext cx="1009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40" idx="6"/>
            <a:endCxn id="8" idx="1"/>
          </p:cNvCxnSpPr>
          <p:nvPr/>
        </p:nvCxnSpPr>
        <p:spPr>
          <a:xfrm flipV="1">
            <a:off x="4910138" y="2724150"/>
            <a:ext cx="100965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56" idx="6"/>
            <a:endCxn id="9" idx="1"/>
          </p:cNvCxnSpPr>
          <p:nvPr/>
        </p:nvCxnSpPr>
        <p:spPr>
          <a:xfrm>
            <a:off x="5357813" y="4310063"/>
            <a:ext cx="555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9" idx="3"/>
            <a:endCxn id="21" idx="2"/>
          </p:cNvCxnSpPr>
          <p:nvPr/>
        </p:nvCxnSpPr>
        <p:spPr>
          <a:xfrm>
            <a:off x="6777038" y="4310063"/>
            <a:ext cx="509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8" name="TextBox 28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9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216775" y="1065213"/>
            <a:ext cx="874713" cy="4175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班级名</a:t>
            </a:r>
            <a:endParaRPr kumimoji="1" lang="zh-CN" altLang="en-US" sz="1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067175" y="3070225"/>
            <a:ext cx="842963" cy="373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kumimoji="1" lang="en-US" altLang="zh-CN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067175" y="1993900"/>
            <a:ext cx="842963" cy="373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学生号</a:t>
            </a:r>
            <a:endParaRPr kumimoji="1"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下箭头 52"/>
          <p:cNvSpPr/>
          <p:nvPr/>
        </p:nvSpPr>
        <p:spPr>
          <a:xfrm>
            <a:off x="6286500" y="1714500"/>
            <a:ext cx="144463" cy="560388"/>
          </a:xfrm>
          <a:prstGeom prst="downArrow">
            <a:avLst/>
          </a:prstGeom>
          <a:solidFill>
            <a:schemeClr val="accent3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552950" y="4102100"/>
            <a:ext cx="804863" cy="414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课程号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2"/>
          <p:cNvSpPr txBox="1">
            <a:spLocks noChangeArrowheads="1"/>
          </p:cNvSpPr>
          <p:nvPr/>
        </p:nvSpPr>
        <p:spPr bwMode="auto">
          <a:xfrm>
            <a:off x="841375" y="1593850"/>
            <a:ext cx="2690160" cy="255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表现形式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表示，并标注实体名称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表示，并标注属性名称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菱形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表示，并标注关系名称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模型中的三种关系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(1-n)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多对多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(m-n)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4" name="TextBox 30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三种关系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05500" y="1038225"/>
            <a:ext cx="863600" cy="315913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endParaRPr kumimoji="1"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05500" y="2508250"/>
            <a:ext cx="863600" cy="458788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05500" y="4151313"/>
            <a:ext cx="863600" cy="315912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kumimoji="1"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6324600" y="1455738"/>
            <a:ext cx="26352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6342063" y="2197100"/>
            <a:ext cx="26828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12"/>
          <p:cNvSpPr txBox="1"/>
          <p:nvPr/>
        </p:nvSpPr>
        <p:spPr>
          <a:xfrm>
            <a:off x="6348413" y="3041650"/>
            <a:ext cx="3111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13"/>
          <p:cNvSpPr txBox="1"/>
          <p:nvPr/>
        </p:nvSpPr>
        <p:spPr>
          <a:xfrm>
            <a:off x="6348413" y="3816350"/>
            <a:ext cx="26828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552950" y="987425"/>
            <a:ext cx="874713" cy="41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班级号</a:t>
            </a:r>
            <a:endParaRPr kumimoji="1" lang="zh-CN" altLang="en-US" sz="1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067175" y="2551113"/>
            <a:ext cx="842963" cy="3730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学生名</a:t>
            </a:r>
            <a:endParaRPr kumimoji="1"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7286625" y="4102100"/>
            <a:ext cx="804863" cy="414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课程名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线连接符 21"/>
          <p:cNvCxnSpPr>
            <a:stCxn id="44" idx="6"/>
            <a:endCxn id="36" idx="1"/>
          </p:cNvCxnSpPr>
          <p:nvPr/>
        </p:nvCxnSpPr>
        <p:spPr>
          <a:xfrm>
            <a:off x="5427663" y="1195388"/>
            <a:ext cx="477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23"/>
          <p:cNvCxnSpPr>
            <a:stCxn id="36" idx="3"/>
            <a:endCxn id="58" idx="2"/>
          </p:cNvCxnSpPr>
          <p:nvPr/>
        </p:nvCxnSpPr>
        <p:spPr>
          <a:xfrm>
            <a:off x="6769100" y="1195388"/>
            <a:ext cx="44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25"/>
          <p:cNvCxnSpPr>
            <a:stCxn id="60" idx="6"/>
            <a:endCxn id="37" idx="1"/>
          </p:cNvCxnSpPr>
          <p:nvPr/>
        </p:nvCxnSpPr>
        <p:spPr>
          <a:xfrm>
            <a:off x="4910138" y="2181225"/>
            <a:ext cx="995362" cy="55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27"/>
          <p:cNvCxnSpPr>
            <a:stCxn id="45" idx="6"/>
            <a:endCxn id="37" idx="1"/>
          </p:cNvCxnSpPr>
          <p:nvPr/>
        </p:nvCxnSpPr>
        <p:spPr>
          <a:xfrm>
            <a:off x="4910138" y="2738438"/>
            <a:ext cx="995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29"/>
          <p:cNvCxnSpPr>
            <a:stCxn id="59" idx="6"/>
            <a:endCxn id="37" idx="1"/>
          </p:cNvCxnSpPr>
          <p:nvPr/>
        </p:nvCxnSpPr>
        <p:spPr>
          <a:xfrm flipV="1">
            <a:off x="4910138" y="2738438"/>
            <a:ext cx="995362" cy="51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31"/>
          <p:cNvCxnSpPr>
            <a:stCxn id="62" idx="6"/>
            <a:endCxn id="38" idx="1"/>
          </p:cNvCxnSpPr>
          <p:nvPr/>
        </p:nvCxnSpPr>
        <p:spPr>
          <a:xfrm>
            <a:off x="5357813" y="4310063"/>
            <a:ext cx="547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32"/>
          <p:cNvCxnSpPr>
            <a:stCxn id="38" idx="3"/>
            <a:endCxn id="50" idx="2"/>
          </p:cNvCxnSpPr>
          <p:nvPr/>
        </p:nvCxnSpPr>
        <p:spPr>
          <a:xfrm>
            <a:off x="6769100" y="4310063"/>
            <a:ext cx="517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7216775" y="987425"/>
            <a:ext cx="874713" cy="4175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班级名</a:t>
            </a:r>
            <a:endParaRPr kumimoji="1" lang="zh-CN" altLang="en-US" sz="1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067175" y="3070225"/>
            <a:ext cx="842963" cy="373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kumimoji="1" lang="en-US" altLang="zh-CN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067175" y="1993900"/>
            <a:ext cx="842963" cy="373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学生号</a:t>
            </a:r>
            <a:endParaRPr kumimoji="1"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552950" y="4102100"/>
            <a:ext cx="804863" cy="414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课程号</a:t>
            </a:r>
            <a:endParaRPr kumimoji="1"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菱形 62"/>
          <p:cNvSpPr/>
          <p:nvPr/>
        </p:nvSpPr>
        <p:spPr>
          <a:xfrm>
            <a:off x="5905500" y="1766888"/>
            <a:ext cx="863600" cy="361950"/>
          </a:xfrm>
          <a:prstGeom prst="diamond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000">
                <a:solidFill>
                  <a:srgbClr val="FFFFFF"/>
                </a:solidFill>
                <a:ea typeface="黑体" panose="02010609060101010101" charset="-122"/>
              </a:rPr>
              <a:t>组成</a:t>
            </a:r>
            <a:endParaRPr kumimoji="1" lang="zh-CN" altLang="en-US" sz="1000">
              <a:solidFill>
                <a:srgbClr val="FFFFFF"/>
              </a:solidFill>
              <a:ea typeface="黑体" panose="02010609060101010101" charset="-122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5905500" y="3371850"/>
            <a:ext cx="863600" cy="361950"/>
          </a:xfrm>
          <a:prstGeom prst="diamond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000"/>
              <a:t>选课</a:t>
            </a:r>
            <a:endParaRPr kumimoji="1" lang="zh-CN" altLang="en-US" sz="1000" dirty="0"/>
          </a:p>
        </p:txBody>
      </p:sp>
      <p:cxnSp>
        <p:nvCxnSpPr>
          <p:cNvPr id="65" name="直线连接符 22"/>
          <p:cNvCxnSpPr>
            <a:stCxn id="36" idx="2"/>
            <a:endCxn id="63" idx="0"/>
          </p:cNvCxnSpPr>
          <p:nvPr/>
        </p:nvCxnSpPr>
        <p:spPr>
          <a:xfrm>
            <a:off x="6337300" y="1354138"/>
            <a:ext cx="0" cy="41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22"/>
          <p:cNvCxnSpPr>
            <a:stCxn id="63" idx="2"/>
            <a:endCxn id="37" idx="0"/>
          </p:cNvCxnSpPr>
          <p:nvPr/>
        </p:nvCxnSpPr>
        <p:spPr>
          <a:xfrm>
            <a:off x="6337300" y="2128838"/>
            <a:ext cx="0" cy="379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22"/>
          <p:cNvCxnSpPr>
            <a:stCxn id="37" idx="2"/>
            <a:endCxn id="64" idx="0"/>
          </p:cNvCxnSpPr>
          <p:nvPr/>
        </p:nvCxnSpPr>
        <p:spPr>
          <a:xfrm>
            <a:off x="6337300" y="2967038"/>
            <a:ext cx="0" cy="404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22"/>
          <p:cNvCxnSpPr>
            <a:stCxn id="64" idx="2"/>
            <a:endCxn id="38" idx="0"/>
          </p:cNvCxnSpPr>
          <p:nvPr/>
        </p:nvCxnSpPr>
        <p:spPr>
          <a:xfrm>
            <a:off x="6337300" y="3733800"/>
            <a:ext cx="0" cy="417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2"/>
          <p:cNvSpPr txBox="1">
            <a:spLocks noChangeArrowheads="1"/>
          </p:cNvSpPr>
          <p:nvPr/>
        </p:nvSpPr>
        <p:spPr bwMode="auto">
          <a:xfrm>
            <a:off x="855663" y="1635125"/>
            <a:ext cx="16690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模型中的三种关系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7850" y="2643188"/>
            <a:ext cx="977900" cy="352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zh-CN" altLang="en-US" sz="1400" dirty="0">
                <a:solidFill>
                  <a:schemeClr val="bg1"/>
                </a:solidFill>
              </a:rPr>
              <a:t>人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87938" y="2643188"/>
            <a:ext cx="979487" cy="352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chemeClr val="bg1"/>
                </a:solidFill>
                <a:ea typeface="黑体" panose="02010609060101010101" charset="-122"/>
              </a:rPr>
              <a:t>身份证</a:t>
            </a:r>
            <a:endParaRPr kumimoji="1" lang="zh-CN" altLang="en-US" sz="140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433763" y="2593975"/>
            <a:ext cx="1093787" cy="45085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>
              <a:solidFill>
                <a:schemeClr val="bg1"/>
              </a:solidFill>
            </a:endParaRPr>
          </a:p>
        </p:txBody>
      </p:sp>
      <p:cxnSp>
        <p:nvCxnSpPr>
          <p:cNvPr id="12" name="直线连接符 11"/>
          <p:cNvCxnSpPr>
            <a:stCxn id="6" idx="3"/>
            <a:endCxn id="10" idx="1"/>
          </p:cNvCxnSpPr>
          <p:nvPr/>
        </p:nvCxnSpPr>
        <p:spPr>
          <a:xfrm>
            <a:off x="2825750" y="2819400"/>
            <a:ext cx="6080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10" idx="3"/>
            <a:endCxn id="31" idx="1"/>
          </p:cNvCxnSpPr>
          <p:nvPr/>
        </p:nvCxnSpPr>
        <p:spPr>
          <a:xfrm>
            <a:off x="4527550" y="2819400"/>
            <a:ext cx="560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03550" y="2565400"/>
            <a:ext cx="254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73600" y="2565400"/>
            <a:ext cx="254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6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12"/>
          <p:cNvSpPr txBox="1">
            <a:spLocks noChangeArrowheads="1"/>
          </p:cNvSpPr>
          <p:nvPr/>
        </p:nvSpPr>
        <p:spPr bwMode="auto">
          <a:xfrm>
            <a:off x="841375" y="987425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文本框 2"/>
          <p:cNvSpPr txBox="1">
            <a:spLocks noChangeArrowheads="1"/>
          </p:cNvSpPr>
          <p:nvPr/>
        </p:nvSpPr>
        <p:spPr bwMode="auto">
          <a:xfrm>
            <a:off x="855663" y="1635125"/>
            <a:ext cx="16690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模型中的三种关系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(1-n)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87500" y="2492375"/>
            <a:ext cx="1238250" cy="6540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班级表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python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python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二期</a:t>
            </a:r>
            <a:endParaRPr kumimoji="1"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87938" y="2351088"/>
            <a:ext cx="979487" cy="9366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学生表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老王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老李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老张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老胡</a:t>
            </a:r>
            <a:endParaRPr kumimoji="1"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3433763" y="2593975"/>
            <a:ext cx="1093787" cy="45085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chemeClr val="bg1"/>
                </a:solidFill>
                <a:ea typeface="黑体" panose="02010609060101010101" charset="-122"/>
              </a:rPr>
              <a:t>组成</a:t>
            </a:r>
            <a:endParaRPr kumimoji="1" lang="zh-CN" altLang="en-US" sz="1400">
              <a:solidFill>
                <a:schemeClr val="bg1"/>
              </a:solidFill>
              <a:ea typeface="黑体" panose="02010609060101010101" charset="-122"/>
            </a:endParaRPr>
          </a:p>
        </p:txBody>
      </p:sp>
      <p:cxnSp>
        <p:nvCxnSpPr>
          <p:cNvPr id="21" name="直线连接符 11"/>
          <p:cNvCxnSpPr>
            <a:stCxn id="18" idx="3"/>
            <a:endCxn id="20" idx="1"/>
          </p:cNvCxnSpPr>
          <p:nvPr/>
        </p:nvCxnSpPr>
        <p:spPr>
          <a:xfrm>
            <a:off x="2825750" y="2819400"/>
            <a:ext cx="6080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3"/>
          <p:cNvCxnSpPr>
            <a:stCxn id="20" idx="3"/>
            <a:endCxn id="19" idx="1"/>
          </p:cNvCxnSpPr>
          <p:nvPr/>
        </p:nvCxnSpPr>
        <p:spPr>
          <a:xfrm>
            <a:off x="4527550" y="2819400"/>
            <a:ext cx="560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4"/>
          <p:cNvSpPr txBox="1"/>
          <p:nvPr/>
        </p:nvSpPr>
        <p:spPr>
          <a:xfrm>
            <a:off x="3003550" y="2565400"/>
            <a:ext cx="254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4"/>
          <p:cNvSpPr txBox="1"/>
          <p:nvPr/>
        </p:nvSpPr>
        <p:spPr>
          <a:xfrm>
            <a:off x="4673600" y="2565400"/>
            <a:ext cx="25558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n</a:t>
            </a:r>
            <a:endParaRPr kumimoji="1"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7"/>
          <p:cNvSpPr txBox="1">
            <a:spLocks noChangeArrowheads="1"/>
          </p:cNvSpPr>
          <p:nvPr/>
        </p:nvSpPr>
        <p:spPr bwMode="auto">
          <a:xfrm>
            <a:off x="841375" y="987425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多对多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文本框 2"/>
          <p:cNvSpPr txBox="1">
            <a:spLocks noChangeArrowheads="1"/>
          </p:cNvSpPr>
          <p:nvPr/>
        </p:nvSpPr>
        <p:spPr bwMode="auto">
          <a:xfrm>
            <a:off x="855663" y="1635125"/>
            <a:ext cx="16690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模型中的三种关系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多对多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(m-n)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4413" y="2154238"/>
            <a:ext cx="977900" cy="9350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科目表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篮球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足球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endParaRPr kumimoji="1"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73825" y="2154238"/>
            <a:ext cx="977900" cy="9350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学生表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郭靖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黄蓉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杨过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4 </a:t>
            </a:r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小龙女</a:t>
            </a:r>
            <a:endParaRPr kumimoji="1"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170363" y="3270250"/>
            <a:ext cx="1317625" cy="10080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科目学生中间表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1 1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1 2</a:t>
            </a:r>
            <a:endParaRPr kumimoji="1" lang="en-US" altLang="zh-CN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3 1 </a:t>
            </a:r>
            <a:endParaRPr kumimoji="1"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流程图: 联系 4"/>
          <p:cNvSpPr/>
          <p:nvPr/>
        </p:nvSpPr>
        <p:spPr>
          <a:xfrm>
            <a:off x="3349625" y="2066925"/>
            <a:ext cx="173038" cy="173038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3349625" y="2717800"/>
            <a:ext cx="173038" cy="171450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3948113" y="3033713"/>
            <a:ext cx="173037" cy="171450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5538788" y="3033713"/>
            <a:ext cx="171450" cy="171450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6200775" y="2717800"/>
            <a:ext cx="171450" cy="171450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6200775" y="2066925"/>
            <a:ext cx="171450" cy="173038"/>
          </a:xfrm>
          <a:prstGeom prst="flowChartConnector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317875" y="2333625"/>
            <a:ext cx="302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317875" y="2981325"/>
            <a:ext cx="630238" cy="36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5611813" y="3011488"/>
            <a:ext cx="747712" cy="36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数据库设计三范式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42070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82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 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400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841375" y="987425"/>
            <a:ext cx="35147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841375" y="2171700"/>
            <a:ext cx="22797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第三方包：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755576" y="771550"/>
            <a:ext cx="351472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99592" y="1347614"/>
            <a:ext cx="3455987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pymysql使用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pymysql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黑体" panose="02010609060101010101" charset="-122"/>
              <a:buAutoNum type="circleNumDbPlain" startAt="2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创建连接对象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connect()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黑体" panose="02010609060101010101" charset="-122"/>
              <a:buAutoNum type="circleNumDbPlain" startAt="3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获取游标对象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连接对象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.cursor()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完成数据的查询操作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游标对象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.execute(sql)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  关闭游标和连接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游标对象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.close()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连接对象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.close()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数据表的优化步骤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数据表的优化操作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459" y="2913452"/>
            <a:ext cx="8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7822" y="331223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模块连接数据库。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2150060"/>
            <a:ext cx="4419800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并执行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的查询语句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5602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 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400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数据库进行查询操作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模块连接数据库；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459" y="2913452"/>
            <a:ext cx="8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7822" y="331223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的查询语句。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2150060"/>
            <a:ext cx="4599336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并执行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的增删改语句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5818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 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403032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4000" b="1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数据库进行增删改操作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模块连接数据库；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459" y="2913452"/>
            <a:ext cx="8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7822" y="331223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的增删改语句。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3635896" y="1203598"/>
            <a:ext cx="4319588" cy="24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371162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复习并强化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查询语句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2150060"/>
            <a:ext cx="3568606" cy="889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了解什么是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中的参数化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5818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增删改操作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376" y="2067694"/>
            <a:ext cx="7115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如何避免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721518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2571750"/>
            <a:ext cx="3403600" cy="17319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9" name="文本框 4"/>
          <p:cNvSpPr txBox="1">
            <a:spLocks noChangeArrowheads="1"/>
          </p:cNvSpPr>
          <p:nvPr/>
        </p:nvSpPr>
        <p:spPr bwMode="auto">
          <a:xfrm>
            <a:off x="841375" y="1708150"/>
            <a:ext cx="81547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用户提交带有恶意的数据与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语句进行字符串方式的拼接，从而影响了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语句的语义，最终产生数据泄露的现象。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200" dirty="0">
              <a:solidFill>
                <a:srgbClr val="595959"/>
              </a:solidFill>
              <a:ea typeface="黑体" panose="02010609060101010101" charset="-122"/>
            </a:endParaRPr>
          </a:p>
        </p:txBody>
      </p:sp>
      <p:sp>
        <p:nvSpPr>
          <p:cNvPr id="39940" name="TextBox 8"/>
          <p:cNvSpPr txBox="1">
            <a:spLocks noChangeArrowheads="1"/>
          </p:cNvSpPr>
          <p:nvPr/>
        </p:nvSpPr>
        <p:spPr bwMode="auto">
          <a:xfrm>
            <a:off x="841375" y="987425"/>
            <a:ext cx="5746849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31988"/>
            <a:ext cx="4103687" cy="16652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841375" y="987425"/>
            <a:ext cx="625090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841375" y="1059582"/>
            <a:ext cx="8627939" cy="134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23900" indent="-2667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语言中的参数使用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来占位，此处不是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中的字符串格式化操作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占位所需要的参数存在一个列表中，把参数列表传递给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方法中第二个参数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41375" y="2139702"/>
            <a:ext cx="6127447" cy="282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不安全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= "select * from goods where name='%s'" % find_name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cs.execute(sql) </a:t>
            </a:r>
            <a:b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构造参数列表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params = [find_name] 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sql = “select * from goods where name=%s”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不需要加引号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cs.execute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params)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8" name="TextBox 5"/>
          <p:cNvSpPr txBox="1">
            <a:spLocks noChangeArrowheads="1"/>
          </p:cNvSpPr>
          <p:nvPr/>
        </p:nvSpPr>
        <p:spPr bwMode="auto">
          <a:xfrm>
            <a:off x="841375" y="561121"/>
            <a:ext cx="5458817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7.4 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_SQL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语句参数化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6838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7822" y="2139702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模块连接数据库；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459" y="2913452"/>
            <a:ext cx="83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7822" y="3312230"/>
            <a:ext cx="6728356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latinLnBrk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使用参数化的方式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目标回顾</a:t>
            </a:r>
            <a:endParaRPr lang="zh-CN" altLang="en-US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zh-CN" altLang="en-US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9952" y="1202029"/>
            <a:ext cx="4572000" cy="21817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的条件判断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掌握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中常用的几种聚合函数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掌握分组、排序、限制等查询语句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能通过连接查询进行多表查询	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掌握子查询的写法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8071</Words>
  <Application>WPS 演示</Application>
  <PresentationFormat>全屏显示(16:9)</PresentationFormat>
  <Paragraphs>1062</Paragraphs>
  <Slides>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97</vt:i4>
      </vt:variant>
    </vt:vector>
  </HeadingPairs>
  <TitlesOfParts>
    <vt:vector size="112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Segoe UI Light</vt:lpstr>
      <vt:lpstr>微软雅黑 Light</vt:lpstr>
      <vt:lpstr>Wingdings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Administrator</cp:lastModifiedBy>
  <cp:revision>971</cp:revision>
  <dcterms:created xsi:type="dcterms:W3CDTF">2020-02-09T00:49:00Z</dcterms:created>
  <dcterms:modified xsi:type="dcterms:W3CDTF">2021-04-13T11:45:13Z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22327F7595A641B4BEDD380D9EB74F7F</vt:lpwstr>
  </property>
</Properties>
</file>